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309" r:id="rId34"/>
    <p:sldId id="296" r:id="rId35"/>
    <p:sldId id="301" r:id="rId36"/>
    <p:sldId id="310" r:id="rId37"/>
    <p:sldId id="295" r:id="rId38"/>
    <p:sldId id="302" r:id="rId39"/>
    <p:sldId id="303" r:id="rId40"/>
    <p:sldId id="304" r:id="rId41"/>
    <p:sldId id="305" r:id="rId42"/>
    <p:sldId id="306" r:id="rId43"/>
    <p:sldId id="285" r:id="rId44"/>
    <p:sldId id="286" r:id="rId45"/>
    <p:sldId id="287" r:id="rId46"/>
    <p:sldId id="288" r:id="rId47"/>
    <p:sldId id="291" r:id="rId48"/>
    <p:sldId id="289" r:id="rId49"/>
    <p:sldId id="293" r:id="rId50"/>
    <p:sldId id="290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75" autoAdjust="0"/>
  </p:normalViewPr>
  <p:slideViewPr>
    <p:cSldViewPr snapToGrid="0">
      <p:cViewPr varScale="1">
        <p:scale>
          <a:sx n="72" d="100"/>
          <a:sy n="72" d="100"/>
        </p:scale>
        <p:origin x="113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8B945-9C72-46E5-A228-3A76DD8B59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FF2F-CA42-4CFF-B58E-FB317FC6AB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14:m>
                  <m:oMath xmlns:m="http://schemas.openxmlformats.org/officeDocument/2006/math"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l-GR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200" b="0" i="1" kern="1200" baseline="-250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r>
                              <a:rPr lang="el-GR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</m:d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𝑓(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≤𝜆𝑓(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1−𝜆)𝑓(𝑥_2)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FF2F-CA42-4CFF-B58E-FB317FC6AB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1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5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Model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/>
              <a:t>Ying Shen</a:t>
            </a:r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800" dirty="0"/>
              </a:p>
              <a:p>
                <a:pPr marL="90488" indent="533400"/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mean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general case, given a dataset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can also use the least square method to estimate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differentiation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/>
                  <a:t>Function is a vector and the variable is a 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form of the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with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/>
                  <a:t> attributes</a:t>
                </a:r>
              </a:p>
              <a:p>
                <a:r>
                  <a:rPr lang="en-US" dirty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90488" indent="352425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Once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will be determined.</a:t>
                </a:r>
              </a:p>
              <a:p>
                <a:r>
                  <a:rPr lang="en-US" dirty="0"/>
                  <a:t>For example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not a full-rank matrix</a:t>
                </a:r>
              </a:p>
              <a:p>
                <a:pPr marL="88900" indent="0">
                  <a:buNone/>
                </a:pP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How do we perform classification task using linear model?</a:t>
                </a:r>
              </a:p>
              <a:p>
                <a:r>
                  <a:rPr lang="en-US" dirty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→ {0, 1}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 have to find a “surrogate function”</a:t>
                </a:r>
              </a:p>
              <a:p>
                <a:r>
                  <a:rPr lang="en-US" dirty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28419" y="2592864"/>
                <a:ext cx="535794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19" y="2592864"/>
                <a:ext cx="535794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being a positive sample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: log odds/logit</a:t>
                </a:r>
              </a:p>
              <a:p>
                <a:r>
                  <a:rPr lang="en-US" dirty="0"/>
                  <a:t>Advantages of logistic regression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Task: Determine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in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</a:t>
            </a:r>
          </a:p>
          <a:p>
            <a:r>
              <a:rPr lang="en-US" dirty="0"/>
              <a:t>Step 1.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Step 2.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/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be the set containing all the samples from class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. Suppose these samples are independent and identically distributed (</a:t>
                </a:r>
                <a:r>
                  <a:rPr lang="en-US" dirty="0" err="1"/>
                  <a:t>i.i.d</a:t>
                </a:r>
                <a:r>
                  <a:rPr lang="en-US" dirty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If the probability density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is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 task of a linear regression is to learn a linear model which can predict a value for a new sample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/>
                  <a:t>that close to its true value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Step 2. Estimate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using maximum likelihood method</a:t>
                </a:r>
              </a:p>
              <a:p>
                <a:r>
                  <a:rPr lang="en-US" dirty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, the likelihood is then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5258595"/>
                <a:ext cx="5401543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5258595"/>
                <a:ext cx="5401543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/>
                  <a:t> is a continuous concave function and 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"Newton's method" is derived from Isaac Newton's description of a special case of the method in </a:t>
            </a:r>
            <a:r>
              <a:rPr lang="en-US" b="1" i="1" dirty="0"/>
              <a:t>De analysi per </a:t>
            </a:r>
            <a:r>
              <a:rPr lang="en-US" b="1" i="1" dirty="0" err="1"/>
              <a:t>aequationes</a:t>
            </a:r>
            <a:r>
              <a:rPr lang="en-US" b="1" i="1" dirty="0"/>
              <a:t> </a:t>
            </a:r>
            <a:r>
              <a:rPr lang="en-US" b="1" i="1" dirty="0" err="1"/>
              <a:t>numero</a:t>
            </a:r>
            <a:r>
              <a:rPr lang="en-US" b="1" i="1" dirty="0"/>
              <a:t> </a:t>
            </a:r>
            <a:r>
              <a:rPr lang="en-US" b="1" i="1" dirty="0" err="1"/>
              <a:t>terminorum</a:t>
            </a:r>
            <a:r>
              <a:rPr lang="en-US" b="1" i="1" dirty="0"/>
              <a:t> </a:t>
            </a:r>
            <a:r>
              <a:rPr lang="en-US" b="1" i="1" dirty="0" err="1"/>
              <a:t>infinitas</a:t>
            </a:r>
            <a:r>
              <a:rPr lang="en-US" dirty="0"/>
              <a:t> (written in 1669, published in 1711 by William Jones) and in </a:t>
            </a:r>
            <a:r>
              <a:rPr lang="en-US" b="1" i="1" dirty="0"/>
              <a:t>De </a:t>
            </a:r>
            <a:r>
              <a:rPr lang="en-US" b="1" i="1" dirty="0" err="1"/>
              <a:t>metodis</a:t>
            </a:r>
            <a:r>
              <a:rPr lang="en-US" b="1" i="1" dirty="0"/>
              <a:t> </a:t>
            </a:r>
            <a:r>
              <a:rPr lang="en-US" b="1" i="1" dirty="0" err="1"/>
              <a:t>fluxionum</a:t>
            </a:r>
            <a:r>
              <a:rPr lang="en-US" b="1" i="1" dirty="0"/>
              <a:t> et </a:t>
            </a:r>
            <a:r>
              <a:rPr lang="en-US" b="1" i="1" dirty="0" err="1"/>
              <a:t>serierum</a:t>
            </a:r>
            <a:r>
              <a:rPr lang="en-US" b="1" i="1" dirty="0"/>
              <a:t> </a:t>
            </a:r>
            <a:r>
              <a:rPr lang="en-US" b="1" i="1" dirty="0" err="1"/>
              <a:t>infinitarum</a:t>
            </a:r>
            <a:r>
              <a:rPr lang="en-US" dirty="0"/>
              <a:t>(written in 1671, translated and published as </a:t>
            </a:r>
            <a:r>
              <a:rPr lang="en-US" b="1" i="1" dirty="0"/>
              <a:t>Method of Fluxions</a:t>
            </a:r>
            <a:r>
              <a:rPr lang="en-US" dirty="0"/>
              <a:t> in 1736 by John Colson).</a:t>
            </a:r>
          </a:p>
          <a:p>
            <a:r>
              <a:rPr lang="en-US" dirty="0"/>
              <a:t>Newton’s 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</a:p>
          <a:p>
            <a:r>
              <a:rPr lang="en-US" dirty="0"/>
              <a:t>In 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one-dimensional problem, Newton's method attempts to find the roots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 by constructing a sequence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 from an initial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that converges towards some value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satisfying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is a stationary point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754604"/>
            <a:ext cx="1976023" cy="22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3754604"/>
            <a:ext cx="3201498" cy="2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second-order Taylor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i.e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direction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is 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</a:t>
                </a:r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above iterative scheme can be generalized to several dimensions by replacing the derivative with the gradient, 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 reciprocal of the second derivative with the inverse of the Hessian matrix,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One obtains the iterative scheme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  ⋮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98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/>
                  <a:t> is a continuous convex function and 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/>
                  <a:t>The minimum value of the target function can be calculated using gradient descent method or Newton’s method</a:t>
                </a:r>
              </a:p>
              <a:p>
                <a:r>
                  <a:rPr lang="en-US" dirty="0"/>
                  <a:t>Using Newton’s method,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/>
                  <a:t> iteration,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and second derivatives of are given in the book</a:t>
            </a:r>
          </a:p>
          <a:p>
            <a:r>
              <a:rPr lang="en-US" dirty="0"/>
              <a:t>Assignment 1:</a:t>
            </a:r>
          </a:p>
          <a:p>
            <a:r>
              <a:rPr lang="en-US" dirty="0"/>
              <a:t>Implement the logistic regression model using </a:t>
            </a:r>
            <a:r>
              <a:rPr lang="en-US" dirty="0" err="1"/>
              <a:t>matlab</a:t>
            </a:r>
            <a:r>
              <a:rPr lang="en-US" dirty="0"/>
              <a:t> (R, Python, or any language you are familiar)</a:t>
            </a:r>
          </a:p>
          <a:p>
            <a:r>
              <a:rPr lang="en-US" dirty="0"/>
              <a:t>You can use any dataset in UCI repository to validate your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0847" y="3634197"/>
            <a:ext cx="35162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two attributes from the dataset and plot a figure like this →</a:t>
            </a:r>
          </a:p>
        </p:txBody>
      </p:sp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Lagrange multiplier is a strategy for finding the local extremum of a function subject to equality constraints</a:t>
                </a:r>
              </a:p>
              <a:p>
                <a:r>
                  <a:rPr lang="en-US" dirty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constraints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/>
                <a:t> equations!</a:t>
              </a:r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under the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samples belong to 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samples belong to 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, denote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samples, the sample mean vector, and the covariance matrix of class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, respectively.</a:t>
                </a:r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/>
                  <a:t>th</a:t>
                </a:r>
                <a:r>
                  <a:rPr lang="en-US" dirty="0"/>
                  <a:t> class is:</a:t>
                </a:r>
              </a:p>
              <a:p>
                <a:endParaRPr lang="en-US" sz="2000" dirty="0"/>
              </a:p>
              <a:p>
                <a:endParaRPr lang="en-US" altLang="en-US" sz="800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variance of the projected points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/>
                  <a:t>th</a:t>
                </a:r>
                <a:r>
                  <a:rPr lang="en-US" altLang="en-US" dirty="0"/>
                  <a:t> class is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Lagrange multiplier 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altLang="zh-CN" dirty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/>
                  <a:t>One vs. One (</a:t>
                </a:r>
                <a:r>
                  <a:rPr lang="en-US" dirty="0" err="1"/>
                  <a:t>OvO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One vs. Rest (</a:t>
                </a:r>
                <a:r>
                  <a:rPr lang="en-US" dirty="0" err="1"/>
                  <a:t>OvR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“+”</a:t>
                </a:r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“-”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“+”</a:t>
                  </a:r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“-”</a:t>
                  </a:r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“-”</a:t>
                  </a:r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“-”</a:t>
                  </a:r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“-”</a:t>
                  </a:r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“+”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/>
                  <a:t>Many 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Error correcting output codes</a:t>
                </a:r>
              </a:p>
              <a:p>
                <a:r>
                  <a:rPr lang="en-US" dirty="0"/>
                  <a:t>Encode</a:t>
                </a:r>
              </a:p>
              <a:p>
                <a:r>
                  <a:rPr lang="en-US" dirty="0"/>
                  <a:t>Decode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Hamming</a:t>
            </a:r>
          </a:p>
          <a:p>
            <a:r>
              <a:rPr lang="en-US" dirty="0"/>
              <a:t> 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Euclidian</a:t>
            </a:r>
          </a:p>
          <a:p>
            <a:r>
              <a:rPr lang="en-US" dirty="0"/>
              <a:t> 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sample</a:t>
            </a:r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We want to minimize MSE between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previous problems, it is assumed that the numbers of samples from different classes are about the same.</a:t>
                </a:r>
              </a:p>
              <a:p>
                <a:r>
                  <a:rPr lang="en-US" dirty="0"/>
                  <a:t>However, if the samples from different classes are heavily imbalanced,  the learning process will be greatly influenced.</a:t>
                </a:r>
              </a:p>
              <a:p>
                <a:pPr lvl="1"/>
                <a:r>
                  <a:rPr lang="en-US" dirty="0"/>
                  <a:t>E.g. 998 negatives vs. 2 positives</a:t>
                </a:r>
              </a:p>
              <a:p>
                <a:r>
                  <a:rPr lang="en-US" dirty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When # of positives and negatives are </a:t>
                </a:r>
                <a:r>
                  <a:rPr lang="en-US" altLang="zh-CN" dirty="0"/>
                  <a:t>the same: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negative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be the number of negatives</a:t>
                </a:r>
              </a:p>
              <a:p>
                <a:r>
                  <a:rPr lang="en-US" dirty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Undersampling</a:t>
            </a:r>
            <a:endParaRPr lang="en-US" dirty="0"/>
          </a:p>
          <a:p>
            <a:pPr lvl="1"/>
            <a:r>
              <a:rPr lang="en-US" dirty="0" err="1"/>
              <a:t>EasyEnsemble</a:t>
            </a:r>
            <a:r>
              <a:rPr lang="en-US" dirty="0"/>
              <a:t> [Liu et al., 2009]</a:t>
            </a:r>
          </a:p>
          <a:p>
            <a:r>
              <a:rPr lang="en-US" dirty="0"/>
              <a:t>Oversampling</a:t>
            </a:r>
          </a:p>
          <a:p>
            <a:pPr lvl="1"/>
            <a:r>
              <a:rPr lang="en-US" dirty="0"/>
              <a:t>SMOTE [Chawla et al., 2002]</a:t>
            </a:r>
          </a:p>
          <a:p>
            <a:r>
              <a:rPr lang="en-US" dirty="0"/>
              <a:t>Threshold-moving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of determining the fitting model based on MSE is called the least square method</a:t>
            </a:r>
          </a:p>
          <a:p>
            <a:r>
              <a:rPr lang="en-US" dirty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stationary point of a differentiable function of one variable is a point of the domain of the function where the derivative is zero</a:t>
            </a:r>
          </a:p>
          <a:p>
            <a:r>
              <a:rPr lang="en-US" dirty="0"/>
              <a:t>Single-variable 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Two-variables 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its domain.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Proposition:</a:t>
                </a:r>
              </a:p>
              <a:p>
                <a:r>
                  <a:rPr lang="en-US" dirty="0"/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be a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</a:t>
                </a:r>
                <a:r>
                  <a:rPr lang="en-US" dirty="0"/>
                  <a:t> function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variables defined on the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/>
                  <a:t> be in the </a:t>
                </a:r>
                <a:r>
                  <a:rPr lang="en-US" dirty="0">
                    <a:solidFill>
                      <a:srgbClr val="FF0000"/>
                    </a:solidFill>
                  </a:rPr>
                  <a:t>interior</a:t>
                </a:r>
                <a:r>
                  <a:rPr lang="en-US" dirty="0"/>
                  <a:t>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then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/>
                  <a:t> 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is a convex function</a:t>
                </a:r>
              </a:p>
              <a:p>
                <a:endParaRPr lang="en-US" dirty="0"/>
              </a:p>
              <a:p>
                <a:r>
                  <a:rPr lang="en-US" dirty="0"/>
                  <a:t>The extremum can be achieved at the stationary point, i.e.</a:t>
                </a:r>
              </a:p>
              <a:p>
                <a:pPr algn="ctr"/>
                <a:endParaRPr lang="en-US" b="0" dirty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501568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8579</TotalTime>
  <Words>3442</Words>
  <Application>Microsoft Office PowerPoint</Application>
  <PresentationFormat>全屏显示(4:3)</PresentationFormat>
  <Paragraphs>714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等线</vt:lpstr>
      <vt:lpstr>宋体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 SHEN</cp:lastModifiedBy>
  <cp:revision>357</cp:revision>
  <dcterms:created xsi:type="dcterms:W3CDTF">2016-07-23T03:09:55Z</dcterms:created>
  <dcterms:modified xsi:type="dcterms:W3CDTF">2022-10-19T00:38:19Z</dcterms:modified>
</cp:coreProperties>
</file>